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86" r:id="rId2"/>
    <p:sldId id="387" r:id="rId3"/>
    <p:sldId id="388" r:id="rId4"/>
    <p:sldId id="389" r:id="rId5"/>
    <p:sldId id="390" r:id="rId6"/>
    <p:sldId id="391" r:id="rId7"/>
    <p:sldId id="392" r:id="rId8"/>
    <p:sldId id="393" r:id="rId9"/>
    <p:sldId id="39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p:restoredTop sz="96327"/>
  </p:normalViewPr>
  <p:slideViewPr>
    <p:cSldViewPr snapToGrid="0">
      <p:cViewPr varScale="1">
        <p:scale>
          <a:sx n="143" d="100"/>
          <a:sy n="143" d="100"/>
        </p:scale>
        <p:origin x="24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F0B64-989A-BA9A-7952-9A1493D650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28511E-179C-5C7F-47AB-DF456EC7B1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75761C-3867-B9C4-AE05-059AC2205A76}"/>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5" name="Footer Placeholder 4">
            <a:extLst>
              <a:ext uri="{FF2B5EF4-FFF2-40B4-BE49-F238E27FC236}">
                <a16:creationId xmlns:a16="http://schemas.microsoft.com/office/drawing/2014/main" id="{32FFB390-4F66-472B-9FD4-C198408BD7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1F5113-3452-E770-C4AF-444C65BF3285}"/>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631080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8DFCE-4894-EB8B-5761-7DE11B0600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E050DA-DAE5-E096-6F7B-FEBD60B97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171F1-3E06-C1C8-E955-4CAD8E6B7EB8}"/>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5" name="Footer Placeholder 4">
            <a:extLst>
              <a:ext uri="{FF2B5EF4-FFF2-40B4-BE49-F238E27FC236}">
                <a16:creationId xmlns:a16="http://schemas.microsoft.com/office/drawing/2014/main" id="{8185DF97-D536-C88B-EC9A-CCA05C7EB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B537B5-8F2A-539F-84EC-9A950B8B4800}"/>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135916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4E03C4-C478-38FF-103D-23857BA8FF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49C34C-5D12-1161-79F1-3B6E491603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BD38D-6C54-DC59-CEBC-AB00F9C1847A}"/>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5" name="Footer Placeholder 4">
            <a:extLst>
              <a:ext uri="{FF2B5EF4-FFF2-40B4-BE49-F238E27FC236}">
                <a16:creationId xmlns:a16="http://schemas.microsoft.com/office/drawing/2014/main" id="{434565B8-B441-AC72-1626-FF2184C06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7F6F5-AACF-2229-53BB-94954D7C9FEB}"/>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9083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C29D-8F27-E2DC-5210-91FDB6290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36BB08-9160-E998-B749-DEA998D6C9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FAD68-8E31-2FD8-1548-B9CC43B84DCE}"/>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5" name="Footer Placeholder 4">
            <a:extLst>
              <a:ext uri="{FF2B5EF4-FFF2-40B4-BE49-F238E27FC236}">
                <a16:creationId xmlns:a16="http://schemas.microsoft.com/office/drawing/2014/main" id="{2FF049CF-73FB-76F0-228F-38FA72561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FF97C-B902-30F6-3BFF-FCB83D11B497}"/>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2354661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B53E-03A3-9F45-3EA2-0C022DEDB6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A51BB8-68D3-8F87-CC65-25E9CEE0F6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8C5F37-2B50-A7AB-770A-AC7618EFD558}"/>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5" name="Footer Placeholder 4">
            <a:extLst>
              <a:ext uri="{FF2B5EF4-FFF2-40B4-BE49-F238E27FC236}">
                <a16:creationId xmlns:a16="http://schemas.microsoft.com/office/drawing/2014/main" id="{BC478E26-DB53-97D1-CE37-6AD88A25A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F0053-B3E8-5104-6329-0825AF0A5769}"/>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2984237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B581-FC8E-719D-DCD8-DC1658AE13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46ACC4-8120-7515-6D3D-7BFA5C43C4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DE86CB-9313-A942-ABDC-FF95246BD6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B606A8-7078-24A3-CC51-26B567B367DD}"/>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6" name="Footer Placeholder 5">
            <a:extLst>
              <a:ext uri="{FF2B5EF4-FFF2-40B4-BE49-F238E27FC236}">
                <a16:creationId xmlns:a16="http://schemas.microsoft.com/office/drawing/2014/main" id="{D1ABD8CC-B8DC-EA94-9B59-75C75EC97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6A733C-6368-5111-A045-D01212D0F6F0}"/>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129859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EE3D4-9580-D784-B28B-3738E9B919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CBC870-3053-5D21-7B71-02E41E711C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0F225B-811B-2323-D345-47E0581431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C75319-3874-1AB8-2466-AC288BA047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DF06F1-DD41-6813-E426-5CA317B5D4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3E447E-48D7-EA0B-858C-7C018F6AE929}"/>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8" name="Footer Placeholder 7">
            <a:extLst>
              <a:ext uri="{FF2B5EF4-FFF2-40B4-BE49-F238E27FC236}">
                <a16:creationId xmlns:a16="http://schemas.microsoft.com/office/drawing/2014/main" id="{0C7CF033-1556-8B6C-2C98-F96DE88A91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AB45F8-01BA-CB8D-2727-D3F8FF85EAB1}"/>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4224172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7AFC-9153-EF8D-9984-B4B00618DE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FF9C58-04B1-AE56-5195-A0D1A9651418}"/>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4" name="Footer Placeholder 3">
            <a:extLst>
              <a:ext uri="{FF2B5EF4-FFF2-40B4-BE49-F238E27FC236}">
                <a16:creationId xmlns:a16="http://schemas.microsoft.com/office/drawing/2014/main" id="{CEF30934-A92B-20FF-EA12-A73A23C2AB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15EF3-47B5-F707-0D6A-71D93F868CE6}"/>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3744012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C85CA-2867-259C-9B54-4E3522EF308C}"/>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3" name="Footer Placeholder 2">
            <a:extLst>
              <a:ext uri="{FF2B5EF4-FFF2-40B4-BE49-F238E27FC236}">
                <a16:creationId xmlns:a16="http://schemas.microsoft.com/office/drawing/2014/main" id="{F2C6735A-C55D-AA99-6094-DFDF22F2E6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4DF5CB-1F27-09D4-D5EC-D0F730BB000F}"/>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3875923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AEC1-00BA-6659-3C2E-8AA128A497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C83584-8550-7A73-8136-3D8A91E4FA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D5090-325B-1C91-D299-03921819B8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5DC220-A11B-E04D-3433-2610AA0BF559}"/>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6" name="Footer Placeholder 5">
            <a:extLst>
              <a:ext uri="{FF2B5EF4-FFF2-40B4-BE49-F238E27FC236}">
                <a16:creationId xmlns:a16="http://schemas.microsoft.com/office/drawing/2014/main" id="{62AC5B1E-7292-E3E4-E473-1FC397D66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2500E-7275-A202-E6FB-AA7BF9952C4D}"/>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367590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1C738-A34B-C518-5A6A-6BDC894FC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359CBA-9C1A-CE3E-362C-A51E9E1260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D46620-0223-3E05-5497-4F3119B3F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2C238-257A-81FE-6840-DAC549B472F8}"/>
              </a:ext>
            </a:extLst>
          </p:cNvPr>
          <p:cNvSpPr>
            <a:spLocks noGrp="1"/>
          </p:cNvSpPr>
          <p:nvPr>
            <p:ph type="dt" sz="half" idx="10"/>
          </p:nvPr>
        </p:nvSpPr>
        <p:spPr/>
        <p:txBody>
          <a:bodyPr/>
          <a:lstStyle/>
          <a:p>
            <a:fld id="{5D666D5F-7653-EF46-98C0-E11685DFD0C0}" type="datetimeFigureOut">
              <a:rPr lang="en-US" smtClean="0"/>
              <a:t>7/29/23</a:t>
            </a:fld>
            <a:endParaRPr lang="en-US"/>
          </a:p>
        </p:txBody>
      </p:sp>
      <p:sp>
        <p:nvSpPr>
          <p:cNvPr id="6" name="Footer Placeholder 5">
            <a:extLst>
              <a:ext uri="{FF2B5EF4-FFF2-40B4-BE49-F238E27FC236}">
                <a16:creationId xmlns:a16="http://schemas.microsoft.com/office/drawing/2014/main" id="{312C74DF-4580-2482-D806-64E0C83EB7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B85B1-0EEE-9D7E-2C2E-4200A3681633}"/>
              </a:ext>
            </a:extLst>
          </p:cNvPr>
          <p:cNvSpPr>
            <a:spLocks noGrp="1"/>
          </p:cNvSpPr>
          <p:nvPr>
            <p:ph type="sldNum" sz="quarter" idx="12"/>
          </p:nvPr>
        </p:nvSpPr>
        <p:spPr/>
        <p:txBody>
          <a:bodyPr/>
          <a:lstStyle/>
          <a:p>
            <a:fld id="{6CC9AFEC-A226-9048-99F9-91A04392BEF6}" type="slidenum">
              <a:rPr lang="en-US" smtClean="0"/>
              <a:t>‹#›</a:t>
            </a:fld>
            <a:endParaRPr lang="en-US"/>
          </a:p>
        </p:txBody>
      </p:sp>
    </p:spTree>
    <p:extLst>
      <p:ext uri="{BB962C8B-B14F-4D97-AF65-F5344CB8AC3E}">
        <p14:creationId xmlns:p14="http://schemas.microsoft.com/office/powerpoint/2010/main" val="1233508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A8CB8C-4AC3-F930-EF2B-AA2C2E7788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682422-00A3-E606-710E-F8F91E55D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1857A-0706-1FF1-EEC8-B2E665FCD2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66D5F-7653-EF46-98C0-E11685DFD0C0}" type="datetimeFigureOut">
              <a:rPr lang="en-US" smtClean="0"/>
              <a:t>7/29/23</a:t>
            </a:fld>
            <a:endParaRPr lang="en-US"/>
          </a:p>
        </p:txBody>
      </p:sp>
      <p:sp>
        <p:nvSpPr>
          <p:cNvPr id="5" name="Footer Placeholder 4">
            <a:extLst>
              <a:ext uri="{FF2B5EF4-FFF2-40B4-BE49-F238E27FC236}">
                <a16:creationId xmlns:a16="http://schemas.microsoft.com/office/drawing/2014/main" id="{B7583D3B-D325-5942-DEA2-18AF944929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21168E-8ECA-4957-35F8-6BA6153DCC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C9AFEC-A226-9048-99F9-91A04392BEF6}" type="slidenum">
              <a:rPr lang="en-US" smtClean="0"/>
              <a:t>‹#›</a:t>
            </a:fld>
            <a:endParaRPr lang="en-US"/>
          </a:p>
        </p:txBody>
      </p:sp>
    </p:spTree>
    <p:extLst>
      <p:ext uri="{BB962C8B-B14F-4D97-AF65-F5344CB8AC3E}">
        <p14:creationId xmlns:p14="http://schemas.microsoft.com/office/powerpoint/2010/main" val="2951059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A3D16D-2156-F342-AAEB-A8F02F5DD363}"/>
              </a:ext>
            </a:extLst>
          </p:cNvPr>
          <p:cNvSpPr/>
          <p:nvPr/>
        </p:nvSpPr>
        <p:spPr>
          <a:xfrm>
            <a:off x="-677470" y="392076"/>
            <a:ext cx="13546939" cy="1015663"/>
          </a:xfrm>
          <a:prstGeom prst="rect">
            <a:avLst/>
          </a:prstGeom>
          <a:noFill/>
        </p:spPr>
        <p:txBody>
          <a:bodyPr wrap="square" lIns="91440" tIns="45720" rIns="91440" bIns="45720">
            <a:spAutoFit/>
          </a:bodyPr>
          <a:lstStyle/>
          <a:p>
            <a:pPr algn="ctr"/>
            <a:r>
              <a:rPr lang="zh-CN" altLang="en-US" sz="6000" b="1"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HEITI TC MEDIUM" pitchFamily="2" charset="-128"/>
                <a:ea typeface="HEITI TC MEDIUM" pitchFamily="2" charset="-128"/>
                <a:cs typeface="Arial" panose="020B0604020202020204" pitchFamily="34" charset="0"/>
              </a:rPr>
              <a:t>超大规模</a:t>
            </a:r>
            <a:r>
              <a:rPr lang="zh-CN" altLang="en-US" sz="6000" b="1" dirty="0">
                <a:ln w="9525">
                  <a:solidFill>
                    <a:schemeClr val="tx1"/>
                  </a:solidFill>
                  <a:prstDash val="solid"/>
                </a:ln>
                <a:solidFill>
                  <a:srgbClr val="FFFF00"/>
                </a:solidFill>
                <a:effectLst>
                  <a:outerShdw blurRad="12700" dist="38100" dir="2700000" algn="tl" rotWithShape="0">
                    <a:schemeClr val="bg1">
                      <a:lumMod val="50000"/>
                    </a:schemeClr>
                  </a:outerShdw>
                </a:effectLst>
                <a:latin typeface="HEITI TC MEDIUM" pitchFamily="2" charset="-128"/>
                <a:ea typeface="HEITI TC MEDIUM" pitchFamily="2" charset="-128"/>
                <a:cs typeface="Arial" panose="020B0604020202020204" pitchFamily="34" charset="0"/>
              </a:rPr>
              <a:t> </a:t>
            </a:r>
            <a:r>
              <a:rPr lang="zh-CN" altLang="en-US" sz="5400" b="1" dirty="0">
                <a:ln w="9525">
                  <a:solidFill>
                    <a:schemeClr val="tx1"/>
                  </a:solidFill>
                  <a:prstDash val="solid"/>
                </a:ln>
                <a:solidFill>
                  <a:srgbClr val="FFFF00"/>
                </a:solidFill>
                <a:effectLst>
                  <a:outerShdw blurRad="12700" dist="38100" dir="2700000" algn="tl" rotWithShape="0">
                    <a:schemeClr val="bg1">
                      <a:lumMod val="50000"/>
                    </a:schemeClr>
                  </a:outerShdw>
                </a:effectLst>
                <a:latin typeface="HEITI TC MEDIUM" pitchFamily="2" charset="-128"/>
                <a:ea typeface="HEITI TC MEDIUM" pitchFamily="2" charset="-128"/>
                <a:cs typeface="Arial" panose="020B0604020202020204" pitchFamily="34" charset="0"/>
              </a:rPr>
              <a:t>蛋白质折叠稳定性分析</a:t>
            </a:r>
            <a:endParaRPr lang="en-US" sz="5400" b="1" dirty="0">
              <a:ln w="9525">
                <a:solidFill>
                  <a:schemeClr val="tx1"/>
                </a:solidFill>
                <a:prstDash val="solid"/>
              </a:ln>
              <a:solidFill>
                <a:srgbClr val="FFFF00"/>
              </a:solidFill>
              <a:effectLst>
                <a:outerShdw blurRad="12700" dist="38100" dir="2700000" algn="tl" rotWithShape="0">
                  <a:schemeClr val="bg1">
                    <a:lumMod val="50000"/>
                  </a:schemeClr>
                </a:outerShdw>
              </a:effectLst>
              <a:latin typeface="HEITI TC MEDIUM" pitchFamily="2" charset="-128"/>
              <a:ea typeface="HEITI TC MEDIUM" pitchFamily="2" charset="-128"/>
              <a:cs typeface="Arial" panose="020B0604020202020204" pitchFamily="34" charset="0"/>
            </a:endParaRPr>
          </a:p>
        </p:txBody>
      </p:sp>
      <p:pic>
        <p:nvPicPr>
          <p:cNvPr id="7" name="Picture 6" descr="Logo&#10;&#10;Description automatically generated">
            <a:extLst>
              <a:ext uri="{FF2B5EF4-FFF2-40B4-BE49-F238E27FC236}">
                <a16:creationId xmlns:a16="http://schemas.microsoft.com/office/drawing/2014/main" id="{22147D26-5A5C-134A-B21D-A1820BFB6BF5}"/>
              </a:ext>
            </a:extLst>
          </p:cNvPr>
          <p:cNvPicPr>
            <a:picLocks noChangeAspect="1"/>
          </p:cNvPicPr>
          <p:nvPr/>
        </p:nvPicPr>
        <p:blipFill>
          <a:blip r:embed="rId2"/>
          <a:stretch>
            <a:fillRect/>
          </a:stretch>
        </p:blipFill>
        <p:spPr>
          <a:xfrm>
            <a:off x="474736" y="2512030"/>
            <a:ext cx="3716674" cy="2429684"/>
          </a:xfrm>
          <a:prstGeom prst="rect">
            <a:avLst/>
          </a:prstGeom>
        </p:spPr>
      </p:pic>
      <p:grpSp>
        <p:nvGrpSpPr>
          <p:cNvPr id="14" name="Group 13">
            <a:extLst>
              <a:ext uri="{FF2B5EF4-FFF2-40B4-BE49-F238E27FC236}">
                <a16:creationId xmlns:a16="http://schemas.microsoft.com/office/drawing/2014/main" id="{77CA76A7-D6BE-CE6E-FB42-4B119220ED4D}"/>
              </a:ext>
            </a:extLst>
          </p:cNvPr>
          <p:cNvGrpSpPr/>
          <p:nvPr/>
        </p:nvGrpSpPr>
        <p:grpSpPr>
          <a:xfrm>
            <a:off x="4545003" y="1728278"/>
            <a:ext cx="6669156" cy="4150191"/>
            <a:chOff x="5063987" y="1579996"/>
            <a:chExt cx="6669156" cy="4150191"/>
          </a:xfrm>
        </p:grpSpPr>
        <p:pic>
          <p:nvPicPr>
            <p:cNvPr id="2" name="Picture 1">
              <a:extLst>
                <a:ext uri="{FF2B5EF4-FFF2-40B4-BE49-F238E27FC236}">
                  <a16:creationId xmlns:a16="http://schemas.microsoft.com/office/drawing/2014/main" id="{73300EA5-7BC7-B851-53F6-B52676BFB26B}"/>
                </a:ext>
              </a:extLst>
            </p:cNvPr>
            <p:cNvPicPr>
              <a:picLocks noChangeAspect="1"/>
            </p:cNvPicPr>
            <p:nvPr/>
          </p:nvPicPr>
          <p:blipFill>
            <a:blip r:embed="rId3"/>
            <a:stretch>
              <a:fillRect/>
            </a:stretch>
          </p:blipFill>
          <p:spPr>
            <a:xfrm>
              <a:off x="5063987" y="1579996"/>
              <a:ext cx="6669156" cy="2117059"/>
            </a:xfrm>
            <a:prstGeom prst="rect">
              <a:avLst/>
            </a:prstGeom>
          </p:spPr>
        </p:pic>
        <p:pic>
          <p:nvPicPr>
            <p:cNvPr id="11" name="Picture 10">
              <a:extLst>
                <a:ext uri="{FF2B5EF4-FFF2-40B4-BE49-F238E27FC236}">
                  <a16:creationId xmlns:a16="http://schemas.microsoft.com/office/drawing/2014/main" id="{4434F8C7-CBFF-F4E9-DDAF-B2B8C0AD468E}"/>
                </a:ext>
              </a:extLst>
            </p:cNvPr>
            <p:cNvPicPr>
              <a:picLocks noChangeAspect="1"/>
            </p:cNvPicPr>
            <p:nvPr/>
          </p:nvPicPr>
          <p:blipFill>
            <a:blip r:embed="rId4"/>
            <a:stretch>
              <a:fillRect/>
            </a:stretch>
          </p:blipFill>
          <p:spPr>
            <a:xfrm>
              <a:off x="5357468" y="4007329"/>
              <a:ext cx="2489487" cy="1702654"/>
            </a:xfrm>
            <a:prstGeom prst="rect">
              <a:avLst/>
            </a:prstGeom>
          </p:spPr>
        </p:pic>
        <p:pic>
          <p:nvPicPr>
            <p:cNvPr id="12" name="Picture 11">
              <a:extLst>
                <a:ext uri="{FF2B5EF4-FFF2-40B4-BE49-F238E27FC236}">
                  <a16:creationId xmlns:a16="http://schemas.microsoft.com/office/drawing/2014/main" id="{747402AB-5014-F76C-C826-E289D3DE6B42}"/>
                </a:ext>
              </a:extLst>
            </p:cNvPr>
            <p:cNvPicPr>
              <a:picLocks noChangeAspect="1"/>
            </p:cNvPicPr>
            <p:nvPr/>
          </p:nvPicPr>
          <p:blipFill>
            <a:blip r:embed="rId5"/>
            <a:stretch>
              <a:fillRect/>
            </a:stretch>
          </p:blipFill>
          <p:spPr>
            <a:xfrm>
              <a:off x="7940261" y="4017594"/>
              <a:ext cx="2929125" cy="1712593"/>
            </a:xfrm>
            <a:prstGeom prst="rect">
              <a:avLst/>
            </a:prstGeom>
          </p:spPr>
        </p:pic>
        <p:sp>
          <p:nvSpPr>
            <p:cNvPr id="13" name="TextBox 12">
              <a:extLst>
                <a:ext uri="{FF2B5EF4-FFF2-40B4-BE49-F238E27FC236}">
                  <a16:creationId xmlns:a16="http://schemas.microsoft.com/office/drawing/2014/main" id="{82483F01-A59A-6A68-DF42-AAC93B2370C7}"/>
                </a:ext>
              </a:extLst>
            </p:cNvPr>
            <p:cNvSpPr txBox="1"/>
            <p:nvPr/>
          </p:nvSpPr>
          <p:spPr>
            <a:xfrm>
              <a:off x="7689584" y="4124438"/>
              <a:ext cx="1108202" cy="369332"/>
            </a:xfrm>
            <a:prstGeom prst="rect">
              <a:avLst/>
            </a:prstGeom>
            <a:noFill/>
          </p:spPr>
          <p:txBody>
            <a:bodyPr wrap="square" rtlCol="0">
              <a:spAutoFit/>
            </a:bodyPr>
            <a:lstStyle/>
            <a:p>
              <a:r>
                <a:rPr lang="en-US" b="1" dirty="0"/>
                <a:t>Protease</a:t>
              </a:r>
            </a:p>
          </p:txBody>
        </p:sp>
      </p:grpSp>
    </p:spTree>
    <p:extLst>
      <p:ext uri="{BB962C8B-B14F-4D97-AF65-F5344CB8AC3E}">
        <p14:creationId xmlns:p14="http://schemas.microsoft.com/office/powerpoint/2010/main" val="3934413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C5CA0F-232E-AAAB-4D4C-A0816475A164}"/>
              </a:ext>
            </a:extLst>
          </p:cNvPr>
          <p:cNvPicPr>
            <a:picLocks noChangeAspect="1"/>
          </p:cNvPicPr>
          <p:nvPr/>
        </p:nvPicPr>
        <p:blipFill>
          <a:blip r:embed="rId2"/>
          <a:stretch>
            <a:fillRect/>
          </a:stretch>
        </p:blipFill>
        <p:spPr>
          <a:xfrm>
            <a:off x="654008" y="2376217"/>
            <a:ext cx="10744836" cy="1978414"/>
          </a:xfrm>
          <a:prstGeom prst="rect">
            <a:avLst/>
          </a:prstGeom>
        </p:spPr>
      </p:pic>
      <p:sp>
        <p:nvSpPr>
          <p:cNvPr id="4" name="TextBox 3">
            <a:extLst>
              <a:ext uri="{FF2B5EF4-FFF2-40B4-BE49-F238E27FC236}">
                <a16:creationId xmlns:a16="http://schemas.microsoft.com/office/drawing/2014/main" id="{623CAA83-5CC4-E852-EB44-0B8B3F9F10D2}"/>
              </a:ext>
            </a:extLst>
          </p:cNvPr>
          <p:cNvSpPr txBox="1"/>
          <p:nvPr/>
        </p:nvSpPr>
        <p:spPr>
          <a:xfrm>
            <a:off x="3274005" y="520808"/>
            <a:ext cx="6698972" cy="954107"/>
          </a:xfrm>
          <a:prstGeom prst="rect">
            <a:avLst/>
          </a:prstGeom>
          <a:noFill/>
        </p:spPr>
        <p:txBody>
          <a:bodyPr wrap="square" rtlCol="0">
            <a:spAutoFit/>
          </a:bodyPr>
          <a:lstStyle/>
          <a:p>
            <a:pPr marL="514350" indent="-514350">
              <a:buAutoNum type="arabicPeriod"/>
            </a:pPr>
            <a:r>
              <a:rPr lang="zh-CN" altLang="en-US" sz="2800" b="1" i="0" dirty="0">
                <a:effectLst/>
                <a:latin typeface="system-ui"/>
              </a:rPr>
              <a:t>什么是</a:t>
            </a:r>
            <a:r>
              <a:rPr lang="en-US" sz="2800" b="1" i="0" dirty="0">
                <a:effectLst/>
                <a:latin typeface="system-ui"/>
              </a:rPr>
              <a:t>cDNA</a:t>
            </a:r>
            <a:r>
              <a:rPr lang="zh-CN" altLang="en-US" sz="2800" b="1" i="0" dirty="0">
                <a:effectLst/>
                <a:latin typeface="system-ui"/>
              </a:rPr>
              <a:t>显示蛋白水解法</a:t>
            </a:r>
            <a:r>
              <a:rPr lang="en-US" altLang="zh-CN" sz="2800" b="1" i="0" dirty="0">
                <a:effectLst/>
                <a:latin typeface="system-ui"/>
              </a:rPr>
              <a:t> </a:t>
            </a:r>
          </a:p>
          <a:p>
            <a:r>
              <a:rPr lang="en-US" altLang="zh-CN" sz="2800" b="1" dirty="0">
                <a:latin typeface="system-ui"/>
              </a:rPr>
              <a:t>    </a:t>
            </a:r>
            <a:r>
              <a:rPr lang="en-US" altLang="zh-CN" sz="2800" b="1" i="0" dirty="0">
                <a:effectLst/>
                <a:latin typeface="system-ui"/>
              </a:rPr>
              <a:t>(cDNA display proteolysis assay)</a:t>
            </a:r>
            <a:endParaRPr lang="en-US"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997D1E8-BE1F-1305-A9F3-34312FB0C2D9}"/>
              </a:ext>
            </a:extLst>
          </p:cNvPr>
          <p:cNvSpPr txBox="1"/>
          <p:nvPr/>
        </p:nvSpPr>
        <p:spPr>
          <a:xfrm>
            <a:off x="1041662" y="5078808"/>
            <a:ext cx="9620054" cy="1200329"/>
          </a:xfrm>
          <a:prstGeom prst="rect">
            <a:avLst/>
          </a:prstGeom>
          <a:noFill/>
        </p:spPr>
        <p:txBody>
          <a:bodyPr wrap="square">
            <a:spAutoFit/>
          </a:bodyPr>
          <a:lstStyle/>
          <a:p>
            <a:r>
              <a:rPr lang="en-US" sz="1800" dirty="0">
                <a:effectLst/>
              </a:rPr>
              <a:t>cDNA</a:t>
            </a:r>
            <a:r>
              <a:rPr lang="zh-CN" altLang="en-US" sz="1800" dirty="0">
                <a:effectLst/>
              </a:rPr>
              <a:t>显示蛋白水解法</a:t>
            </a:r>
            <a:r>
              <a:rPr lang="zh-CN" altLang="en-US" dirty="0">
                <a:effectLst/>
              </a:rPr>
              <a:t>可以实现一周的实验中测量高达</a:t>
            </a:r>
            <a:r>
              <a:rPr lang="en-US" altLang="zh-CN" dirty="0">
                <a:effectLst/>
              </a:rPr>
              <a:t>90</a:t>
            </a:r>
            <a:r>
              <a:rPr lang="zh-CN" altLang="en-US" dirty="0">
                <a:effectLst/>
              </a:rPr>
              <a:t>万个蛋白质结构域热力学折叠稳定性。从总共</a:t>
            </a:r>
            <a:r>
              <a:rPr lang="en-US" altLang="zh-CN" dirty="0">
                <a:effectLst/>
              </a:rPr>
              <a:t>180</a:t>
            </a:r>
            <a:r>
              <a:rPr lang="zh-CN" altLang="en-US" dirty="0">
                <a:effectLst/>
              </a:rPr>
              <a:t>万次测量中，该研究筛选出了大约</a:t>
            </a:r>
            <a:r>
              <a:rPr lang="en-US" altLang="zh-CN" dirty="0">
                <a:effectLst/>
              </a:rPr>
              <a:t>77.6</a:t>
            </a:r>
            <a:r>
              <a:rPr lang="zh-CN" altLang="en-US" dirty="0">
                <a:effectLst/>
              </a:rPr>
              <a:t>万个高质量的折叠稳定性数据，涵盖了所有单个氨基酸变异体和选定的长度为</a:t>
            </a:r>
            <a:r>
              <a:rPr lang="en-US" altLang="zh-CN" dirty="0">
                <a:effectLst/>
              </a:rPr>
              <a:t>40-72</a:t>
            </a:r>
            <a:r>
              <a:rPr lang="zh-CN" altLang="en-US" dirty="0">
                <a:effectLst/>
              </a:rPr>
              <a:t>个氨基酸的</a:t>
            </a:r>
            <a:r>
              <a:rPr lang="en-US" altLang="zh-CN" dirty="0">
                <a:effectLst/>
              </a:rPr>
              <a:t>331</a:t>
            </a:r>
            <a:r>
              <a:rPr lang="zh-CN" altLang="en-US" dirty="0">
                <a:effectLst/>
              </a:rPr>
              <a:t>个天然蛋白质结构域和</a:t>
            </a:r>
            <a:r>
              <a:rPr lang="en-US" altLang="zh-CN" dirty="0">
                <a:effectLst/>
              </a:rPr>
              <a:t>148</a:t>
            </a:r>
            <a:r>
              <a:rPr lang="zh-CN" altLang="en-US" dirty="0">
                <a:effectLst/>
              </a:rPr>
              <a:t>个新设计蛋白质结构域的双突变体。</a:t>
            </a:r>
            <a:endParaRPr lang="en-US" dirty="0"/>
          </a:p>
        </p:txBody>
      </p:sp>
    </p:spTree>
    <p:extLst>
      <p:ext uri="{BB962C8B-B14F-4D97-AF65-F5344CB8AC3E}">
        <p14:creationId xmlns:p14="http://schemas.microsoft.com/office/powerpoint/2010/main" val="952354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FDD9C2-4155-9187-3D4C-BDE1974C8268}"/>
              </a:ext>
            </a:extLst>
          </p:cNvPr>
          <p:cNvSpPr txBox="1"/>
          <p:nvPr/>
        </p:nvSpPr>
        <p:spPr>
          <a:xfrm>
            <a:off x="4022863" y="293546"/>
            <a:ext cx="6097656" cy="523220"/>
          </a:xfrm>
          <a:prstGeom prst="rect">
            <a:avLst/>
          </a:prstGeom>
          <a:noFill/>
        </p:spPr>
        <p:txBody>
          <a:bodyPr wrap="square">
            <a:spAutoFit/>
          </a:bodyPr>
          <a:lstStyle/>
          <a:p>
            <a:r>
              <a:rPr lang="en-US" altLang="zh-CN" sz="2800" b="1" i="0" dirty="0">
                <a:effectLst/>
                <a:latin typeface="mp-quote"/>
              </a:rPr>
              <a:t>2. </a:t>
            </a:r>
            <a:r>
              <a:rPr lang="zh-CN" altLang="en-US" sz="2800" b="1" i="0" dirty="0">
                <a:effectLst/>
                <a:latin typeface="mp-quote"/>
              </a:rPr>
              <a:t>高通量数据准确性验证</a:t>
            </a:r>
            <a:endParaRPr lang="en-US" sz="2800" dirty="0"/>
          </a:p>
        </p:txBody>
      </p:sp>
      <p:pic>
        <p:nvPicPr>
          <p:cNvPr id="4" name="Picture 3">
            <a:extLst>
              <a:ext uri="{FF2B5EF4-FFF2-40B4-BE49-F238E27FC236}">
                <a16:creationId xmlns:a16="http://schemas.microsoft.com/office/drawing/2014/main" id="{8F7174CD-A433-7DC4-ED50-048CDDA22200}"/>
              </a:ext>
            </a:extLst>
          </p:cNvPr>
          <p:cNvPicPr>
            <a:picLocks noChangeAspect="1"/>
          </p:cNvPicPr>
          <p:nvPr/>
        </p:nvPicPr>
        <p:blipFill>
          <a:blip r:embed="rId2"/>
          <a:stretch>
            <a:fillRect/>
          </a:stretch>
        </p:blipFill>
        <p:spPr>
          <a:xfrm>
            <a:off x="1018761" y="1093273"/>
            <a:ext cx="10154478" cy="4671454"/>
          </a:xfrm>
          <a:prstGeom prst="rect">
            <a:avLst/>
          </a:prstGeom>
        </p:spPr>
      </p:pic>
      <p:sp>
        <p:nvSpPr>
          <p:cNvPr id="6" name="TextBox 5">
            <a:extLst>
              <a:ext uri="{FF2B5EF4-FFF2-40B4-BE49-F238E27FC236}">
                <a16:creationId xmlns:a16="http://schemas.microsoft.com/office/drawing/2014/main" id="{5ED0E854-A7A1-C505-EB14-1B9A5D4895C9}"/>
              </a:ext>
            </a:extLst>
          </p:cNvPr>
          <p:cNvSpPr txBox="1"/>
          <p:nvPr/>
        </p:nvSpPr>
        <p:spPr>
          <a:xfrm>
            <a:off x="1477771" y="5870021"/>
            <a:ext cx="9695468" cy="1200329"/>
          </a:xfrm>
          <a:prstGeom prst="rect">
            <a:avLst/>
          </a:prstGeom>
          <a:noFill/>
        </p:spPr>
        <p:txBody>
          <a:bodyPr wrap="square">
            <a:spAutoFit/>
          </a:bodyPr>
          <a:lstStyle/>
          <a:p>
            <a:pPr algn="just"/>
            <a:r>
              <a:rPr lang="zh-CN" altLang="en-US" b="0" i="0" dirty="0">
                <a:effectLst/>
                <a:latin typeface="system-ui"/>
              </a:rPr>
              <a:t>高通量的</a:t>
            </a:r>
            <a:r>
              <a:rPr lang="en-US" b="0" i="0" dirty="0">
                <a:effectLst/>
                <a:latin typeface="system-ui"/>
              </a:rPr>
              <a:t>cDNA</a:t>
            </a:r>
            <a:r>
              <a:rPr lang="zh-CN" altLang="en-US" b="0" i="0" dirty="0">
                <a:effectLst/>
                <a:latin typeface="system-ui"/>
              </a:rPr>
              <a:t>展示蛋白水解测量结果与使用纯化蛋白质样本的已发布研究高度一致，涉及</a:t>
            </a:r>
            <a:r>
              <a:rPr lang="en-US" altLang="zh-CN" b="0" i="0" dirty="0">
                <a:effectLst/>
                <a:latin typeface="system-ui"/>
              </a:rPr>
              <a:t>10</a:t>
            </a:r>
            <a:r>
              <a:rPr lang="zh-CN" altLang="en-US" b="0" i="0" dirty="0">
                <a:effectLst/>
                <a:latin typeface="system-ui"/>
              </a:rPr>
              <a:t>种蛋白质的</a:t>
            </a:r>
            <a:r>
              <a:rPr lang="en-US" altLang="zh-CN" b="0" i="0" dirty="0">
                <a:effectLst/>
                <a:latin typeface="system-ui"/>
              </a:rPr>
              <a:t>1188</a:t>
            </a:r>
            <a:r>
              <a:rPr lang="zh-CN" altLang="en-US" b="0" i="0" dirty="0">
                <a:effectLst/>
                <a:latin typeface="system-ui"/>
              </a:rPr>
              <a:t>种变体。所有的皮尔逊相关性都在</a:t>
            </a:r>
            <a:r>
              <a:rPr lang="en-US" altLang="zh-CN" b="0" i="0" dirty="0">
                <a:effectLst/>
                <a:latin typeface="system-ui"/>
              </a:rPr>
              <a:t>0.75</a:t>
            </a:r>
            <a:r>
              <a:rPr lang="zh-CN" altLang="en-US" b="0" i="0" dirty="0">
                <a:effectLst/>
                <a:latin typeface="system-ui"/>
              </a:rPr>
              <a:t>以上。</a:t>
            </a:r>
          </a:p>
          <a:p>
            <a:br>
              <a:rPr lang="zh-CN" altLang="en-US" dirty="0"/>
            </a:br>
            <a:endParaRPr lang="en-US" dirty="0"/>
          </a:p>
        </p:txBody>
      </p:sp>
    </p:spTree>
    <p:extLst>
      <p:ext uri="{BB962C8B-B14F-4D97-AF65-F5344CB8AC3E}">
        <p14:creationId xmlns:p14="http://schemas.microsoft.com/office/powerpoint/2010/main" val="410022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A90C32-9F8C-7E0D-2F4D-FBDE8691DFE9}"/>
              </a:ext>
            </a:extLst>
          </p:cNvPr>
          <p:cNvPicPr>
            <a:picLocks noChangeAspect="1"/>
          </p:cNvPicPr>
          <p:nvPr/>
        </p:nvPicPr>
        <p:blipFill>
          <a:blip r:embed="rId2"/>
          <a:stretch>
            <a:fillRect/>
          </a:stretch>
        </p:blipFill>
        <p:spPr>
          <a:xfrm>
            <a:off x="2040835" y="1054792"/>
            <a:ext cx="7953358" cy="5733634"/>
          </a:xfrm>
          <a:prstGeom prst="rect">
            <a:avLst/>
          </a:prstGeom>
        </p:spPr>
      </p:pic>
      <p:sp>
        <p:nvSpPr>
          <p:cNvPr id="4" name="TextBox 3">
            <a:extLst>
              <a:ext uri="{FF2B5EF4-FFF2-40B4-BE49-F238E27FC236}">
                <a16:creationId xmlns:a16="http://schemas.microsoft.com/office/drawing/2014/main" id="{E65B10D1-A4F1-FC94-547B-D8A6267401DF}"/>
              </a:ext>
            </a:extLst>
          </p:cNvPr>
          <p:cNvSpPr txBox="1"/>
          <p:nvPr/>
        </p:nvSpPr>
        <p:spPr>
          <a:xfrm>
            <a:off x="3784324" y="342108"/>
            <a:ext cx="6097656" cy="461665"/>
          </a:xfrm>
          <a:prstGeom prst="rect">
            <a:avLst/>
          </a:prstGeom>
          <a:noFill/>
        </p:spPr>
        <p:txBody>
          <a:bodyPr wrap="square">
            <a:spAutoFit/>
          </a:bodyPr>
          <a:lstStyle/>
          <a:p>
            <a:r>
              <a:rPr lang="en-US" altLang="zh-CN" sz="2400" b="1" i="0" dirty="0">
                <a:effectLst/>
                <a:latin typeface="mp-quote"/>
              </a:rPr>
              <a:t>3. </a:t>
            </a:r>
            <a:r>
              <a:rPr lang="zh-CN" altLang="en-US" sz="2400" b="1" i="0" dirty="0">
                <a:effectLst/>
                <a:latin typeface="mp-quote"/>
              </a:rPr>
              <a:t>不同蛋白结构域氨基酸突变扫描</a:t>
            </a:r>
            <a:endParaRPr lang="en-US" sz="2400" dirty="0"/>
          </a:p>
        </p:txBody>
      </p:sp>
    </p:spTree>
    <p:extLst>
      <p:ext uri="{BB962C8B-B14F-4D97-AF65-F5344CB8AC3E}">
        <p14:creationId xmlns:p14="http://schemas.microsoft.com/office/powerpoint/2010/main" val="432025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6917D-0C25-2362-3FB4-66D1E154222F}"/>
              </a:ext>
            </a:extLst>
          </p:cNvPr>
          <p:cNvPicPr>
            <a:picLocks noChangeAspect="1"/>
          </p:cNvPicPr>
          <p:nvPr/>
        </p:nvPicPr>
        <p:blipFill>
          <a:blip r:embed="rId2"/>
          <a:stretch>
            <a:fillRect/>
          </a:stretch>
        </p:blipFill>
        <p:spPr>
          <a:xfrm>
            <a:off x="878365" y="1034085"/>
            <a:ext cx="10405520" cy="5253667"/>
          </a:xfrm>
          <a:prstGeom prst="rect">
            <a:avLst/>
          </a:prstGeom>
        </p:spPr>
      </p:pic>
      <p:sp>
        <p:nvSpPr>
          <p:cNvPr id="4" name="TextBox 3">
            <a:extLst>
              <a:ext uri="{FF2B5EF4-FFF2-40B4-BE49-F238E27FC236}">
                <a16:creationId xmlns:a16="http://schemas.microsoft.com/office/drawing/2014/main" id="{14EE7E75-736E-92F5-8511-72FE675A45C5}"/>
              </a:ext>
            </a:extLst>
          </p:cNvPr>
          <p:cNvSpPr txBox="1"/>
          <p:nvPr/>
        </p:nvSpPr>
        <p:spPr>
          <a:xfrm>
            <a:off x="3376670" y="339415"/>
            <a:ext cx="6097656" cy="461665"/>
          </a:xfrm>
          <a:prstGeom prst="rect">
            <a:avLst/>
          </a:prstGeom>
          <a:noFill/>
        </p:spPr>
        <p:txBody>
          <a:bodyPr wrap="square">
            <a:spAutoFit/>
          </a:bodyPr>
          <a:lstStyle/>
          <a:p>
            <a:r>
              <a:rPr lang="en-US" altLang="zh-CN" sz="2400" b="1" dirty="0">
                <a:latin typeface="mp-quote"/>
              </a:rPr>
              <a:t>4</a:t>
            </a:r>
            <a:r>
              <a:rPr lang="en-US" altLang="zh-CN" sz="2400" b="1" i="0" dirty="0">
                <a:effectLst/>
                <a:latin typeface="mp-quote"/>
              </a:rPr>
              <a:t>. </a:t>
            </a:r>
            <a:r>
              <a:rPr lang="zh-CN" altLang="en-US" sz="2400" b="1" i="0" dirty="0">
                <a:effectLst/>
                <a:latin typeface="mp-quote"/>
              </a:rPr>
              <a:t>氨基酸突变对折叠稳定性影响的总体趋势</a:t>
            </a:r>
            <a:endParaRPr lang="en-US" sz="2400" dirty="0"/>
          </a:p>
        </p:txBody>
      </p:sp>
    </p:spTree>
    <p:extLst>
      <p:ext uri="{BB962C8B-B14F-4D97-AF65-F5344CB8AC3E}">
        <p14:creationId xmlns:p14="http://schemas.microsoft.com/office/powerpoint/2010/main" val="139528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62806A-194A-FC70-2398-31C4AD32A106}"/>
              </a:ext>
            </a:extLst>
          </p:cNvPr>
          <p:cNvSpPr txBox="1"/>
          <p:nvPr/>
        </p:nvSpPr>
        <p:spPr>
          <a:xfrm>
            <a:off x="3292535" y="392201"/>
            <a:ext cx="6097656" cy="461665"/>
          </a:xfrm>
          <a:prstGeom prst="rect">
            <a:avLst/>
          </a:prstGeom>
          <a:noFill/>
        </p:spPr>
        <p:txBody>
          <a:bodyPr wrap="square">
            <a:spAutoFit/>
          </a:bodyPr>
          <a:lstStyle/>
          <a:p>
            <a:r>
              <a:rPr lang="en-US" altLang="zh-CN" sz="2400" b="1" dirty="0">
                <a:latin typeface="mp-quote"/>
              </a:rPr>
              <a:t>5</a:t>
            </a:r>
            <a:r>
              <a:rPr lang="en-US" altLang="zh-CN" sz="2400" b="1" i="0" dirty="0">
                <a:effectLst/>
                <a:latin typeface="mp-quote"/>
              </a:rPr>
              <a:t>. </a:t>
            </a:r>
            <a:r>
              <a:rPr lang="zh-CN" altLang="en-US" sz="2400" b="1" i="0" dirty="0">
                <a:effectLst/>
                <a:latin typeface="mp-quote"/>
              </a:rPr>
              <a:t>大规模氨基酸</a:t>
            </a:r>
            <a:r>
              <a:rPr lang="zh-CN" altLang="en-US" sz="2400" b="1" dirty="0">
                <a:latin typeface="mp-quote"/>
              </a:rPr>
              <a:t>耦合</a:t>
            </a:r>
            <a:r>
              <a:rPr lang="zh-CN" altLang="en-US" sz="2400" b="1" i="0" dirty="0">
                <a:effectLst/>
                <a:latin typeface="mp-quote"/>
              </a:rPr>
              <a:t>的热动力学数据</a:t>
            </a:r>
            <a:endParaRPr lang="en-US" sz="2400" dirty="0"/>
          </a:p>
        </p:txBody>
      </p:sp>
      <p:pic>
        <p:nvPicPr>
          <p:cNvPr id="4" name="Picture 3">
            <a:extLst>
              <a:ext uri="{FF2B5EF4-FFF2-40B4-BE49-F238E27FC236}">
                <a16:creationId xmlns:a16="http://schemas.microsoft.com/office/drawing/2014/main" id="{4ABBFAE7-8C2B-3584-9CC4-8C4F2C1EBA47}"/>
              </a:ext>
            </a:extLst>
          </p:cNvPr>
          <p:cNvPicPr>
            <a:picLocks noChangeAspect="1"/>
          </p:cNvPicPr>
          <p:nvPr/>
        </p:nvPicPr>
        <p:blipFill>
          <a:blip r:embed="rId2"/>
          <a:stretch>
            <a:fillRect/>
          </a:stretch>
        </p:blipFill>
        <p:spPr>
          <a:xfrm>
            <a:off x="410817" y="3882655"/>
            <a:ext cx="4986131" cy="1649547"/>
          </a:xfrm>
          <a:prstGeom prst="rect">
            <a:avLst/>
          </a:prstGeom>
        </p:spPr>
      </p:pic>
      <p:pic>
        <p:nvPicPr>
          <p:cNvPr id="5" name="Picture 4">
            <a:extLst>
              <a:ext uri="{FF2B5EF4-FFF2-40B4-BE49-F238E27FC236}">
                <a16:creationId xmlns:a16="http://schemas.microsoft.com/office/drawing/2014/main" id="{36D1C6D8-1D24-D735-6B0F-632C813DAD26}"/>
              </a:ext>
            </a:extLst>
          </p:cNvPr>
          <p:cNvPicPr>
            <a:picLocks noChangeAspect="1"/>
          </p:cNvPicPr>
          <p:nvPr/>
        </p:nvPicPr>
        <p:blipFill rotWithShape="1">
          <a:blip r:embed="rId3"/>
          <a:srcRect t="12673"/>
          <a:stretch/>
        </p:blipFill>
        <p:spPr>
          <a:xfrm>
            <a:off x="718930" y="1401444"/>
            <a:ext cx="4067355" cy="2285652"/>
          </a:xfrm>
          <a:prstGeom prst="rect">
            <a:avLst/>
          </a:prstGeom>
        </p:spPr>
      </p:pic>
      <p:pic>
        <p:nvPicPr>
          <p:cNvPr id="6" name="Picture 5">
            <a:extLst>
              <a:ext uri="{FF2B5EF4-FFF2-40B4-BE49-F238E27FC236}">
                <a16:creationId xmlns:a16="http://schemas.microsoft.com/office/drawing/2014/main" id="{B8E2E2F7-52F5-22CC-665B-13D3C4DB494C}"/>
              </a:ext>
            </a:extLst>
          </p:cNvPr>
          <p:cNvPicPr>
            <a:picLocks noChangeAspect="1"/>
          </p:cNvPicPr>
          <p:nvPr/>
        </p:nvPicPr>
        <p:blipFill>
          <a:blip r:embed="rId4"/>
          <a:stretch>
            <a:fillRect/>
          </a:stretch>
        </p:blipFill>
        <p:spPr>
          <a:xfrm>
            <a:off x="5878635" y="1683655"/>
            <a:ext cx="6149436" cy="3790138"/>
          </a:xfrm>
          <a:prstGeom prst="rect">
            <a:avLst/>
          </a:prstGeom>
        </p:spPr>
      </p:pic>
      <p:sp>
        <p:nvSpPr>
          <p:cNvPr id="8" name="TextBox 7">
            <a:extLst>
              <a:ext uri="{FF2B5EF4-FFF2-40B4-BE49-F238E27FC236}">
                <a16:creationId xmlns:a16="http://schemas.microsoft.com/office/drawing/2014/main" id="{0B5E74CF-E439-62B1-8CCB-CCB119FABAF5}"/>
              </a:ext>
            </a:extLst>
          </p:cNvPr>
          <p:cNvSpPr txBox="1"/>
          <p:nvPr/>
        </p:nvSpPr>
        <p:spPr>
          <a:xfrm>
            <a:off x="511629" y="5543087"/>
            <a:ext cx="4874433" cy="830997"/>
          </a:xfrm>
          <a:prstGeom prst="rect">
            <a:avLst/>
          </a:prstGeom>
          <a:noFill/>
        </p:spPr>
        <p:txBody>
          <a:bodyPr wrap="square">
            <a:spAutoFit/>
          </a:bodyPr>
          <a:lstStyle/>
          <a:p>
            <a:r>
              <a:rPr lang="zh-CN" altLang="en-US" sz="1600" b="0" i="0" dirty="0">
                <a:effectLst/>
                <a:latin typeface="mp-quote"/>
              </a:rPr>
              <a:t>具有相反电荷的对和半胱氨酸的氨基酸对倾向于具有正（有利）的耦合，而具有相同电荷的对和酸性</a:t>
            </a:r>
            <a:r>
              <a:rPr lang="en-US" altLang="zh-CN" sz="1600" b="0" i="0" dirty="0">
                <a:effectLst/>
                <a:latin typeface="mp-quote"/>
              </a:rPr>
              <a:t>-</a:t>
            </a:r>
            <a:r>
              <a:rPr lang="zh-CN" altLang="en-US" sz="1600" b="0" i="0" dirty="0">
                <a:effectLst/>
                <a:latin typeface="mp-quote"/>
              </a:rPr>
              <a:t>芳香性</a:t>
            </a:r>
            <a:r>
              <a:rPr lang="en-US" altLang="zh-CN" sz="1600" b="0" i="0" dirty="0">
                <a:effectLst/>
                <a:latin typeface="mp-quote"/>
              </a:rPr>
              <a:t>-</a:t>
            </a:r>
            <a:r>
              <a:rPr lang="zh-CN" altLang="en-US" sz="1600" b="0" i="0" dirty="0">
                <a:effectLst/>
                <a:latin typeface="mp-quote"/>
              </a:rPr>
              <a:t>脂肪族对倾向于具有负耦合</a:t>
            </a:r>
            <a:endParaRPr lang="en-US" sz="1600" dirty="0"/>
          </a:p>
        </p:txBody>
      </p:sp>
    </p:spTree>
    <p:extLst>
      <p:ext uri="{BB962C8B-B14F-4D97-AF65-F5344CB8AC3E}">
        <p14:creationId xmlns:p14="http://schemas.microsoft.com/office/powerpoint/2010/main" val="4062449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FF0984-B565-460B-4931-2D29A61837B3}"/>
              </a:ext>
            </a:extLst>
          </p:cNvPr>
          <p:cNvSpPr txBox="1"/>
          <p:nvPr/>
        </p:nvSpPr>
        <p:spPr>
          <a:xfrm>
            <a:off x="3628080" y="314317"/>
            <a:ext cx="6097656" cy="461665"/>
          </a:xfrm>
          <a:prstGeom prst="rect">
            <a:avLst/>
          </a:prstGeom>
          <a:noFill/>
        </p:spPr>
        <p:txBody>
          <a:bodyPr wrap="square">
            <a:spAutoFit/>
          </a:bodyPr>
          <a:lstStyle/>
          <a:p>
            <a:r>
              <a:rPr lang="en-US" altLang="zh-CN" sz="2400" b="1" dirty="0">
                <a:latin typeface="mp-quote"/>
              </a:rPr>
              <a:t>6</a:t>
            </a:r>
            <a:r>
              <a:rPr lang="en-US" altLang="zh-CN" sz="2400" b="1" i="0" dirty="0">
                <a:effectLst/>
                <a:latin typeface="mp-quote"/>
              </a:rPr>
              <a:t>. </a:t>
            </a:r>
            <a:r>
              <a:rPr lang="zh-CN" altLang="en-US" sz="2400" b="1" i="0" dirty="0">
                <a:effectLst/>
                <a:latin typeface="mp-quote"/>
              </a:rPr>
              <a:t>蛋白质折叠稳定性对进化的影响</a:t>
            </a:r>
            <a:endParaRPr lang="en-US" sz="2400" dirty="0"/>
          </a:p>
        </p:txBody>
      </p:sp>
      <p:pic>
        <p:nvPicPr>
          <p:cNvPr id="4" name="Picture 3">
            <a:extLst>
              <a:ext uri="{FF2B5EF4-FFF2-40B4-BE49-F238E27FC236}">
                <a16:creationId xmlns:a16="http://schemas.microsoft.com/office/drawing/2014/main" id="{DD344FDF-D894-42B3-5995-8509ABB56072}"/>
              </a:ext>
            </a:extLst>
          </p:cNvPr>
          <p:cNvPicPr>
            <a:picLocks noChangeAspect="1"/>
          </p:cNvPicPr>
          <p:nvPr/>
        </p:nvPicPr>
        <p:blipFill rotWithShape="1">
          <a:blip r:embed="rId2"/>
          <a:srcRect b="26261"/>
          <a:stretch/>
        </p:blipFill>
        <p:spPr>
          <a:xfrm>
            <a:off x="1615007" y="1075952"/>
            <a:ext cx="9312073" cy="5028297"/>
          </a:xfrm>
          <a:prstGeom prst="rect">
            <a:avLst/>
          </a:prstGeom>
        </p:spPr>
      </p:pic>
    </p:spTree>
    <p:extLst>
      <p:ext uri="{BB962C8B-B14F-4D97-AF65-F5344CB8AC3E}">
        <p14:creationId xmlns:p14="http://schemas.microsoft.com/office/powerpoint/2010/main" val="3333628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AA3F8C-8E8E-12B3-1F89-33EC5D6703AE}"/>
              </a:ext>
            </a:extLst>
          </p:cNvPr>
          <p:cNvSpPr txBox="1"/>
          <p:nvPr/>
        </p:nvSpPr>
        <p:spPr>
          <a:xfrm>
            <a:off x="3128341" y="224783"/>
            <a:ext cx="6097656" cy="461665"/>
          </a:xfrm>
          <a:prstGeom prst="rect">
            <a:avLst/>
          </a:prstGeom>
          <a:noFill/>
        </p:spPr>
        <p:txBody>
          <a:bodyPr wrap="square">
            <a:spAutoFit/>
          </a:bodyPr>
          <a:lstStyle/>
          <a:p>
            <a:pPr algn="l"/>
            <a:r>
              <a:rPr lang="en-US" altLang="zh-CN" sz="2400" b="1" dirty="0">
                <a:latin typeface="mp-quote"/>
              </a:rPr>
              <a:t>7</a:t>
            </a:r>
            <a:r>
              <a:rPr lang="en-US" altLang="zh-CN" sz="2400" b="1" i="0" dirty="0">
                <a:effectLst/>
                <a:latin typeface="mp-quote"/>
              </a:rPr>
              <a:t>. </a:t>
            </a:r>
            <a:r>
              <a:rPr lang="zh-CN" altLang="en-US" sz="2400" b="1" i="0" dirty="0">
                <a:effectLst/>
                <a:latin typeface="mp-quote"/>
              </a:rPr>
              <a:t>蛋白质折叠稳定性数据指导蛋白质设计</a:t>
            </a:r>
            <a:endParaRPr lang="en-US" sz="2400" dirty="0"/>
          </a:p>
        </p:txBody>
      </p:sp>
      <p:pic>
        <p:nvPicPr>
          <p:cNvPr id="6" name="Picture 5">
            <a:extLst>
              <a:ext uri="{FF2B5EF4-FFF2-40B4-BE49-F238E27FC236}">
                <a16:creationId xmlns:a16="http://schemas.microsoft.com/office/drawing/2014/main" id="{B5226FAD-7087-A888-E94A-624574AD53AA}"/>
              </a:ext>
            </a:extLst>
          </p:cNvPr>
          <p:cNvPicPr>
            <a:picLocks noChangeAspect="1"/>
          </p:cNvPicPr>
          <p:nvPr/>
        </p:nvPicPr>
        <p:blipFill>
          <a:blip r:embed="rId2"/>
          <a:stretch>
            <a:fillRect/>
          </a:stretch>
        </p:blipFill>
        <p:spPr>
          <a:xfrm>
            <a:off x="2710897" y="993313"/>
            <a:ext cx="6515100" cy="5461000"/>
          </a:xfrm>
          <a:prstGeom prst="rect">
            <a:avLst/>
          </a:prstGeom>
        </p:spPr>
      </p:pic>
    </p:spTree>
    <p:extLst>
      <p:ext uri="{BB962C8B-B14F-4D97-AF65-F5344CB8AC3E}">
        <p14:creationId xmlns:p14="http://schemas.microsoft.com/office/powerpoint/2010/main" val="3683681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5D56B2-0228-33D4-AC4A-7BBB1D134595}"/>
              </a:ext>
            </a:extLst>
          </p:cNvPr>
          <p:cNvSpPr txBox="1"/>
          <p:nvPr/>
        </p:nvSpPr>
        <p:spPr>
          <a:xfrm>
            <a:off x="3048000" y="467139"/>
            <a:ext cx="8239539" cy="461665"/>
          </a:xfrm>
          <a:prstGeom prst="rect">
            <a:avLst/>
          </a:prstGeom>
          <a:noFill/>
        </p:spPr>
        <p:txBody>
          <a:bodyPr wrap="square" rtlCol="0">
            <a:spAutoFit/>
          </a:bodyPr>
          <a:lstStyle/>
          <a:p>
            <a:r>
              <a:rPr lang="en-US" altLang="zh-CN" sz="2400" b="1" dirty="0">
                <a:latin typeface="+mn-ea"/>
                <a:cs typeface="Arial" panose="020B0604020202020204" pitchFamily="34" charset="0"/>
              </a:rPr>
              <a:t>8.</a:t>
            </a:r>
            <a:r>
              <a:rPr lang="zh-CN" altLang="en-US" sz="2400" b="1" dirty="0">
                <a:latin typeface="+mn-ea"/>
                <a:cs typeface="Arial" panose="020B0604020202020204" pitchFamily="34" charset="0"/>
              </a:rPr>
              <a:t> 大规模实验数据对生物信息研究的意义</a:t>
            </a:r>
            <a:endParaRPr lang="en-US" sz="2400" b="1" dirty="0">
              <a:latin typeface="+mn-ea"/>
              <a:cs typeface="Arial" panose="020B0604020202020204" pitchFamily="34" charset="0"/>
            </a:endParaRPr>
          </a:p>
        </p:txBody>
      </p:sp>
      <p:sp>
        <p:nvSpPr>
          <p:cNvPr id="3" name="TextBox 2">
            <a:extLst>
              <a:ext uri="{FF2B5EF4-FFF2-40B4-BE49-F238E27FC236}">
                <a16:creationId xmlns:a16="http://schemas.microsoft.com/office/drawing/2014/main" id="{12A10A3D-EC8E-0CE5-78B7-FED0A0733E15}"/>
              </a:ext>
            </a:extLst>
          </p:cNvPr>
          <p:cNvSpPr txBox="1"/>
          <p:nvPr/>
        </p:nvSpPr>
        <p:spPr>
          <a:xfrm>
            <a:off x="1202634" y="1321904"/>
            <a:ext cx="9382539" cy="4462760"/>
          </a:xfrm>
          <a:prstGeom prst="rect">
            <a:avLst/>
          </a:prstGeom>
          <a:noFill/>
        </p:spPr>
        <p:txBody>
          <a:bodyPr wrap="square" rtlCol="0">
            <a:spAutoFit/>
          </a:bodyPr>
          <a:lstStyle/>
          <a:p>
            <a:pPr marL="342900" indent="-342900">
              <a:buAutoNum type="arabicPeriod"/>
            </a:pPr>
            <a:r>
              <a:rPr lang="zh-CN" altLang="en-US" sz="2000" b="1" dirty="0"/>
              <a:t>为建立新的数学模型或者机器学习算法提供训练和测试数据，提高预测准确定。</a:t>
            </a:r>
            <a:endParaRPr lang="en-US" altLang="zh-CN" sz="2000" b="1" dirty="0"/>
          </a:p>
          <a:p>
            <a:endParaRPr lang="en-US" altLang="zh-CN" dirty="0"/>
          </a:p>
          <a:p>
            <a:r>
              <a:rPr lang="zh-CN" altLang="en-US" i="1" dirty="0"/>
              <a:t>例如：预测单个或者多个氨基酸突变对蛋白质功能的影响 </a:t>
            </a:r>
            <a:r>
              <a:rPr lang="en-US" altLang="zh-CN" i="1" dirty="0"/>
              <a:t>(SIFT, Polyphen, DDgun)</a:t>
            </a:r>
          </a:p>
          <a:p>
            <a:pPr marL="342900" indent="-342900">
              <a:buAutoNum type="arabicPeriod"/>
            </a:pPr>
            <a:endParaRPr lang="en-US" dirty="0"/>
          </a:p>
          <a:p>
            <a:r>
              <a:rPr lang="en-US" altLang="zh-CN" sz="2000" b="1" dirty="0"/>
              <a:t>2.</a:t>
            </a:r>
            <a:r>
              <a:rPr lang="zh-CN" altLang="en-US" sz="2000" b="1" dirty="0"/>
              <a:t>  为生物信息分析或者预测结果提供免费的实验验证。</a:t>
            </a:r>
            <a:endParaRPr lang="en-US" altLang="zh-CN" sz="2000" b="1" dirty="0"/>
          </a:p>
          <a:p>
            <a:endParaRPr lang="en-US" altLang="zh-CN" dirty="0"/>
          </a:p>
          <a:p>
            <a:r>
              <a:rPr lang="zh-CN" altLang="en-US" dirty="0"/>
              <a:t>例如：在大规模的分析中发现某个氨基酸突变很重要，可以在这个数据库中去找是不是该突变会对蛋白质折叠稳定性有较大影响</a:t>
            </a:r>
            <a:endParaRPr lang="en-US" altLang="zh-CN" dirty="0"/>
          </a:p>
          <a:p>
            <a:pPr marL="342900" indent="-342900">
              <a:buAutoNum type="arabicPeriod"/>
            </a:pPr>
            <a:endParaRPr lang="en-US" dirty="0"/>
          </a:p>
          <a:p>
            <a:pPr marL="342900" indent="-342900">
              <a:buAutoNum type="arabicPeriod"/>
            </a:pPr>
            <a:endParaRPr lang="en-US" dirty="0"/>
          </a:p>
          <a:p>
            <a:pPr marL="457200" indent="-457200">
              <a:buAutoNum type="arabicPeriod" startAt="3"/>
            </a:pPr>
            <a:r>
              <a:rPr lang="zh-CN" altLang="en-US" sz="2000" b="1" dirty="0"/>
              <a:t>整合分析多个源头的大规模的数据可能产生具有临床或者生物学意义的新发现。</a:t>
            </a:r>
            <a:endParaRPr lang="en-US" altLang="zh-CN" sz="2000" b="1" dirty="0"/>
          </a:p>
          <a:p>
            <a:pPr marL="457200" indent="-457200">
              <a:buAutoNum type="arabicPeriod" startAt="3"/>
            </a:pPr>
            <a:endParaRPr lang="en-US" sz="2000" b="1" dirty="0"/>
          </a:p>
          <a:p>
            <a:r>
              <a:rPr lang="zh-CN" altLang="en-US" i="1" dirty="0"/>
              <a:t>例如：结合高通量基因编辑数据（细胞内实验）和该研究的高通量数据（细胞外实验）可以发现那些对细胞生长或者药物应答重要的突变，再结合临床数据 （</a:t>
            </a:r>
            <a:r>
              <a:rPr lang="en-US" altLang="zh-CN" i="1" dirty="0" err="1"/>
              <a:t>Clinvar</a:t>
            </a:r>
            <a:r>
              <a:rPr lang="en-US" altLang="zh-CN" i="1" dirty="0"/>
              <a:t>)</a:t>
            </a:r>
            <a:r>
              <a:rPr lang="zh-CN" altLang="en-US" i="1" dirty="0"/>
              <a:t>进一步发现那些跟疾病相关的突变</a:t>
            </a:r>
            <a:endParaRPr lang="en-US" i="1" dirty="0"/>
          </a:p>
        </p:txBody>
      </p:sp>
    </p:spTree>
    <p:extLst>
      <p:ext uri="{BB962C8B-B14F-4D97-AF65-F5344CB8AC3E}">
        <p14:creationId xmlns:p14="http://schemas.microsoft.com/office/powerpoint/2010/main" val="413361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415</Words>
  <Application>Microsoft Macintosh PowerPoint</Application>
  <PresentationFormat>Widescreen</PresentationFormat>
  <Paragraphs>27</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等线</vt:lpstr>
      <vt:lpstr>HEITI TC MEDIUM</vt:lpstr>
      <vt:lpstr>mp-quote</vt:lpstr>
      <vt:lpstr>system-ui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He,Wei</dc:creator>
  <cp:lastModifiedBy>He,Wei</cp:lastModifiedBy>
  <cp:revision>6</cp:revision>
  <dcterms:created xsi:type="dcterms:W3CDTF">2023-07-29T23:12:23Z</dcterms:created>
  <dcterms:modified xsi:type="dcterms:W3CDTF">2023-07-30T06:10:02Z</dcterms:modified>
</cp:coreProperties>
</file>